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64" r:id="rId3"/>
    <p:sldId id="265" r:id="rId4"/>
    <p:sldId id="268" r:id="rId5"/>
    <p:sldId id="269" r:id="rId6"/>
    <p:sldId id="266" r:id="rId7"/>
    <p:sldId id="270" r:id="rId8"/>
    <p:sldId id="260" r:id="rId9"/>
    <p:sldId id="261" r:id="rId10"/>
    <p:sldId id="262" r:id="rId11"/>
    <p:sldId id="263" r:id="rId12"/>
    <p:sldId id="267" r:id="rId13"/>
    <p:sldId id="257" r:id="rId14"/>
    <p:sldId id="25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9" d="100"/>
          <a:sy n="159" d="100"/>
        </p:scale>
        <p:origin x="15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50805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8610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8641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3351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7121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2770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883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4873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yw4.life/transfercourse.php" TargetMode="External"/><Relationship Id="rId7" Type="http://schemas.openxmlformats.org/officeDocument/2006/relationships/hyperlink" Target="http://lordwicks.co.uk/phd-mindmap-TopicsInEducation.php" TargetMode="External"/><Relationship Id="rId2" Type="http://schemas.openxmlformats.org/officeDocument/2006/relationships/hyperlink" Target="http://lordwicks.co.uk/phd-CalculatingLearningDissonance.php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lordwicks.co.uk/phd-educationalThemes.php" TargetMode="External"/><Relationship Id="rId5" Type="http://schemas.openxmlformats.org/officeDocument/2006/relationships/hyperlink" Target="http://lordwicks.co.uk/phd-TheoriesByDate.php" TargetMode="External"/><Relationship Id="rId4" Type="http://schemas.openxmlformats.org/officeDocument/2006/relationships/hyperlink" Target="http://lordwicks.co.uk/phd-EducationTheories.php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815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Towards An On-Line Pedagogy</a:t>
            </a:r>
            <a:endParaRPr b="1" dirty="0"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8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M.Phil. </a:t>
            </a:r>
            <a:r>
              <a:rPr lang="en-GB"/>
              <a:t>to </a:t>
            </a:r>
            <a:r>
              <a:rPr lang="en-GB" dirty="0"/>
              <a:t>Ph.D. Transfer</a:t>
            </a: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Andy Wicks - 18th June 2018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473EE6-8539-416C-BE6B-B23E90173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Research Question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5B8D1-485A-4E54-B74E-DB2BD87A9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b="1" dirty="0"/>
              <a:t>What is the effectiveness of each of the TEL tools </a:t>
            </a:r>
            <a:r>
              <a:rPr lang="en-GB" sz="2400" dirty="0"/>
              <a:t> </a:t>
            </a:r>
            <a:r>
              <a:rPr lang="en-GB" sz="2400" b="1" dirty="0"/>
              <a:t>derived from accepted good teaching practice?</a:t>
            </a:r>
            <a:endParaRPr lang="en-GB" sz="2400" dirty="0"/>
          </a:p>
          <a:p>
            <a:pPr marL="444500" indent="-444500"/>
            <a:r>
              <a:rPr lang="en-GB" sz="2400" dirty="0"/>
              <a:t>According to Hattie (2008, 2011) computer-based learning has little effect.</a:t>
            </a:r>
          </a:p>
          <a:p>
            <a:pPr marL="444500" indent="-444500"/>
            <a:r>
              <a:rPr lang="en-GB" sz="2400" dirty="0"/>
              <a:t>The “</a:t>
            </a:r>
            <a:r>
              <a:rPr lang="en-GB" sz="2400" dirty="0" err="1"/>
              <a:t>shovelware</a:t>
            </a:r>
            <a:r>
              <a:rPr lang="en-GB" sz="2400" dirty="0"/>
              <a:t>” (Chou, 2005) use of on-line platforms is the likely cause.</a:t>
            </a:r>
          </a:p>
          <a:p>
            <a:pPr marL="444500" indent="-444500"/>
            <a:r>
              <a:rPr lang="en-GB" sz="2400" dirty="0"/>
              <a:t>The scope for interaction is minimal. (Downes and Siemens, 2005; MacKinnon and Bacon, 2016)</a:t>
            </a:r>
          </a:p>
        </p:txBody>
      </p:sp>
    </p:spTree>
    <p:extLst>
      <p:ext uri="{BB962C8B-B14F-4D97-AF65-F5344CB8AC3E}">
        <p14:creationId xmlns:p14="http://schemas.microsoft.com/office/powerpoint/2010/main" val="1152706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676F3-3C68-4AEA-BD8B-76078CE6D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Methodology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B50FF-767D-4FAE-BF1B-DABE8A5278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2400" dirty="0"/>
              <a:t>Identify good pedagogic practice from the literature review.</a:t>
            </a:r>
          </a:p>
          <a:p>
            <a:pPr lvl="0"/>
            <a:r>
              <a:rPr lang="en-GB" sz="2400" dirty="0"/>
              <a:t>Distil these into learning items which can be computerised, e.g. social links, a quiz, etc..</a:t>
            </a:r>
          </a:p>
          <a:p>
            <a:pPr lvl="0"/>
            <a:r>
              <a:rPr lang="en-GB" sz="2400" dirty="0"/>
              <a:t>Test whether these items deliver improved outcomes and whether the system as a whole delivers.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709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B70E3-A79C-44EC-B7D8-2DAC10F29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The atomisation of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FF329-1E00-4E6A-9ABB-AA0385D566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/>
              <a:t>John Carroll (Carroll, 1963) put forward the idea that time rather than ability was the limiting factor in learning.</a:t>
            </a:r>
          </a:p>
          <a:p>
            <a:r>
              <a:rPr lang="en-GB" sz="2400" dirty="0"/>
              <a:t>This was taken up by Benjamin Bloom (Bloom, 1967).</a:t>
            </a:r>
          </a:p>
          <a:p>
            <a:r>
              <a:rPr lang="en-GB" sz="2400" dirty="0"/>
              <a:t>The need for atomised learning was also described quite independently by Fred Keller (Keller, 1967) and Robert Gagné (Gagné, 1967).</a:t>
            </a:r>
          </a:p>
          <a:p>
            <a:r>
              <a:rPr lang="en-GB" sz="2400" dirty="0"/>
              <a:t>However, these methods deceased in use after the 1970s.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52338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B70E3-A79C-44EC-B7D8-2DAC10F29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Modes of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FF329-1E00-4E6A-9ABB-AA0385D566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/>
              <a:t>Learning styles have gone out of fashion (</a:t>
            </a:r>
            <a:r>
              <a:rPr lang="en-GB" sz="2400" dirty="0" err="1"/>
              <a:t>Riener</a:t>
            </a:r>
            <a:r>
              <a:rPr lang="en-GB" sz="2400" dirty="0"/>
              <a:t> and Willingham, 2010).</a:t>
            </a:r>
          </a:p>
          <a:p>
            <a:r>
              <a:rPr lang="en-GB" sz="2400" dirty="0"/>
              <a:t>However, people still have different preferences.</a:t>
            </a:r>
          </a:p>
          <a:p>
            <a:r>
              <a:rPr lang="en-GB" sz="2400" dirty="0"/>
              <a:t>Gordon Pask (Pask, 1975) described serialist and holist learners.</a:t>
            </a:r>
          </a:p>
          <a:p>
            <a:r>
              <a:rPr lang="en-GB" sz="2400" dirty="0"/>
              <a:t>Whilst VARK (visual, aural, read/write, kinaesthetic) (Fleming, 1987) describes preferred modes.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7596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29E969-AF85-4C7D-995D-84E13BC51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What is a hierarchical VLE?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F6049-F8B0-4633-A2D7-717F0B271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/>
              <a:t>This is analogous to the layout of an XML file.</a:t>
            </a:r>
          </a:p>
          <a:p>
            <a:r>
              <a:rPr lang="en-GB" sz="2400" dirty="0"/>
              <a:t>The root element would be the course.</a:t>
            </a:r>
          </a:p>
          <a:p>
            <a:r>
              <a:rPr lang="en-GB" sz="2400" dirty="0"/>
              <a:t>That could have a record for each of the teaching weeks.</a:t>
            </a:r>
          </a:p>
          <a:p>
            <a:r>
              <a:rPr lang="en-GB" sz="2400" dirty="0"/>
              <a:t>Each teaching week has records for several atomic pieces of the syllabus.</a:t>
            </a:r>
          </a:p>
          <a:p>
            <a:r>
              <a:rPr lang="en-GB" sz="2400" dirty="0"/>
              <a:t>Each of the above are tasks, atoms of learning.</a:t>
            </a:r>
          </a:p>
          <a:p>
            <a:r>
              <a:rPr lang="en-GB" sz="2400" dirty="0"/>
              <a:t>Students can work either as a serialist or holist learner as they feel most comfortable.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1639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29E969-AF85-4C7D-995D-84E13BC51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What is a task?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F6049-F8B0-4633-A2D7-717F0B271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/>
              <a:t>A task is a reusable learning object that covers one topic and only one topic.</a:t>
            </a:r>
          </a:p>
          <a:p>
            <a:r>
              <a:rPr lang="en-GB" sz="2400" dirty="0"/>
              <a:t>Its layout will be governed by the other literature based concepts, but would include the 21 elements (learning items) described in the Progress Report.</a:t>
            </a:r>
          </a:p>
          <a:p>
            <a:r>
              <a:rPr lang="en-GB" sz="2400" dirty="0"/>
              <a:t>Some learning items will be “switched off” on a random basis (the binary swiss cheese method) so that their effectiveness can be analysed.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633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/>
              <a:t>Gathering The Evidence</a:t>
            </a:r>
            <a:endParaRPr sz="3600" b="1" dirty="0"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en-GB" sz="2400" dirty="0"/>
              <a:t>Data will come from:-</a:t>
            </a:r>
            <a:endParaRPr sz="2400" dirty="0"/>
          </a:p>
          <a:p>
            <a:pPr marL="457200" lvl="0" indent="-342900">
              <a:spcAft>
                <a:spcPts val="600"/>
              </a:spcAft>
              <a:buSzPts val="1800"/>
              <a:buChar char="●"/>
            </a:pPr>
            <a:r>
              <a:rPr lang="en-GB" sz="2400" dirty="0"/>
              <a:t>The annual pre-course survey.</a:t>
            </a:r>
            <a:endParaRPr sz="2400" dirty="0"/>
          </a:p>
          <a:p>
            <a:pPr marL="457200" lvl="0" indent="-342900">
              <a:spcAft>
                <a:spcPts val="600"/>
              </a:spcAft>
              <a:buSzPts val="1800"/>
              <a:buChar char="●"/>
            </a:pPr>
            <a:r>
              <a:rPr lang="en-GB" sz="2400" dirty="0"/>
              <a:t>The statistics collected on the task usage.</a:t>
            </a:r>
            <a:endParaRPr sz="2400" dirty="0"/>
          </a:p>
          <a:p>
            <a:pPr lvl="0">
              <a:spcAft>
                <a:spcPts val="600"/>
              </a:spcAft>
            </a:pPr>
            <a:r>
              <a:rPr lang="en-GB" sz="2400" dirty="0"/>
              <a:t>The quiz results - how often were they taken and when.</a:t>
            </a:r>
          </a:p>
          <a:p>
            <a:pPr lvl="0">
              <a:spcAft>
                <a:spcPts val="600"/>
              </a:spcAft>
            </a:pPr>
            <a:r>
              <a:rPr lang="en-GB" sz="2400" dirty="0"/>
              <a:t>The outcomes for the students using this style of materials versus those who choose not to.</a:t>
            </a:r>
          </a:p>
          <a:p>
            <a:pPr lvl="0">
              <a:spcAft>
                <a:spcPts val="600"/>
              </a:spcAft>
            </a:pPr>
            <a:r>
              <a:rPr lang="en-GB" sz="2400" dirty="0"/>
              <a:t>The outcomes for the students compared to last year.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/>
              <a:t>The Analysis</a:t>
            </a:r>
            <a:endParaRPr sz="3600" b="1" dirty="0"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311705" y="1296407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en-GB" sz="2400" dirty="0"/>
              <a:t>The data will be analysed by:-</a:t>
            </a:r>
            <a:endParaRPr sz="2400" dirty="0"/>
          </a:p>
          <a:p>
            <a:pPr marL="457200" lvl="0" indent="-342900">
              <a:spcAft>
                <a:spcPts val="600"/>
              </a:spcAft>
              <a:buSzPts val="1800"/>
              <a:buChar char="●"/>
            </a:pPr>
            <a:r>
              <a:rPr lang="en-GB" sz="2400" dirty="0"/>
              <a:t>Feedback from tutors on their experience of using this.</a:t>
            </a:r>
          </a:p>
          <a:p>
            <a:pPr marL="457200" lvl="0" indent="-342900">
              <a:spcAft>
                <a:spcPts val="600"/>
              </a:spcAft>
              <a:buSzPts val="1800"/>
              <a:buChar char="●"/>
            </a:pPr>
            <a:r>
              <a:rPr lang="en-GB" sz="2400" dirty="0"/>
              <a:t>Calculating the learning dissonance statistic to determine the effect of this style of VLE.</a:t>
            </a:r>
            <a:endParaRPr sz="2400" dirty="0"/>
          </a:p>
          <a:p>
            <a:pPr marL="457200" lvl="0" indent="-342900">
              <a:spcAft>
                <a:spcPts val="600"/>
              </a:spcAft>
              <a:buSzPts val="1800"/>
              <a:buChar char="●"/>
            </a:pPr>
            <a:r>
              <a:rPr lang="en-GB" sz="2400" dirty="0"/>
              <a:t>The effectiveness of each of the learning items by analysing how the quiz results vary when learning items are removed.  Binary Swiss Cheese.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/>
              <a:t>The Contribution</a:t>
            </a:r>
            <a:endParaRPr sz="3600" b="1" dirty="0"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en-GB" sz="2400" dirty="0"/>
              <a:t>This approach is intended to produce more effective learning as shown by the student outcomes.</a:t>
            </a:r>
            <a:endParaRPr sz="2400" dirty="0"/>
          </a:p>
          <a:p>
            <a:pPr marL="0" lvl="0" indent="0">
              <a:spcAft>
                <a:spcPts val="600"/>
              </a:spcAft>
              <a:buNone/>
            </a:pPr>
            <a:r>
              <a:rPr lang="en-GB" sz="2400" dirty="0"/>
              <a:t>This approach will allow an assessment of the effectiveness of each of the learning items identified.</a:t>
            </a:r>
            <a:endParaRPr sz="2400" dirty="0"/>
          </a:p>
          <a:p>
            <a:pPr marL="0" lvl="0" indent="0">
              <a:spcAft>
                <a:spcPts val="600"/>
              </a:spcAft>
              <a:buNone/>
            </a:pPr>
            <a:r>
              <a:rPr lang="en-GB" sz="2400" dirty="0"/>
              <a:t>This approach should answer whether it is worth extending the approach to new areas of educational theory as they are developed or discovered?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11700" y="445024"/>
            <a:ext cx="8520600" cy="43098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3200" b="1" dirty="0"/>
            </a:br>
            <a:r>
              <a:rPr lang="en-GB" sz="9600" b="1" dirty="0"/>
              <a:t>THE</a:t>
            </a:r>
            <a:br>
              <a:rPr lang="en-GB" sz="9600" b="1" dirty="0"/>
            </a:br>
            <a:r>
              <a:rPr lang="en-GB" sz="9600" b="1" dirty="0"/>
              <a:t>END</a:t>
            </a:r>
            <a:endParaRPr sz="9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7EF02-5517-4A14-89A5-7860AC567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EXTRAS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F0621-AF73-4982-87C4-5D43CDA593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>
                <a:hlinkClick r:id="rId2"/>
              </a:rPr>
              <a:t>How is the learning dissonance calculated?</a:t>
            </a:r>
            <a:endParaRPr lang="en-GB" sz="2400" dirty="0"/>
          </a:p>
          <a:p>
            <a:r>
              <a:rPr lang="en-GB" sz="2400" dirty="0">
                <a:hlinkClick r:id="rId3"/>
              </a:rPr>
              <a:t>What does a task look like?</a:t>
            </a:r>
            <a:endParaRPr lang="en-GB" sz="2400" dirty="0"/>
          </a:p>
          <a:p>
            <a:r>
              <a:rPr lang="en-GB" sz="2400" dirty="0">
                <a:hlinkClick r:id="rId4"/>
              </a:rPr>
              <a:t>Theories used by author.</a:t>
            </a:r>
            <a:endParaRPr lang="en-GB" sz="2400" dirty="0"/>
          </a:p>
          <a:p>
            <a:r>
              <a:rPr lang="en-GB" sz="2400" dirty="0">
                <a:hlinkClick r:id="rId5"/>
              </a:rPr>
              <a:t>Theories used by date.</a:t>
            </a:r>
            <a:endParaRPr lang="en-GB" sz="2400" dirty="0"/>
          </a:p>
          <a:p>
            <a:r>
              <a:rPr lang="en-GB" sz="2400" dirty="0">
                <a:hlinkClick r:id="rId6"/>
              </a:rPr>
              <a:t>Theories used by topic area.</a:t>
            </a:r>
            <a:endParaRPr lang="en-GB" sz="2400" dirty="0"/>
          </a:p>
          <a:p>
            <a:r>
              <a:rPr lang="en-GB" sz="2400" dirty="0">
                <a:hlinkClick r:id="rId7"/>
              </a:rPr>
              <a:t>Theories mind map.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31765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/>
              <a:t>Motivation</a:t>
            </a:r>
            <a:endParaRPr sz="3600" b="1" dirty="0"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en-GB" sz="2400" dirty="0"/>
              <a:t>The main motivators are:-</a:t>
            </a:r>
            <a:endParaRPr sz="2400" dirty="0"/>
          </a:p>
          <a:p>
            <a:pPr marL="457200" lvl="0" indent="-342900">
              <a:spcAft>
                <a:spcPts val="600"/>
              </a:spcAft>
              <a:buSzPts val="1800"/>
              <a:buChar char="●"/>
            </a:pPr>
            <a:r>
              <a:rPr lang="en-GB" sz="2400" dirty="0"/>
              <a:t>Education should be free and freely available.</a:t>
            </a:r>
            <a:endParaRPr sz="2400" dirty="0"/>
          </a:p>
          <a:p>
            <a:pPr marL="457200" lvl="0" indent="-342900">
              <a:spcAft>
                <a:spcPts val="600"/>
              </a:spcAft>
              <a:buSzPts val="1800"/>
              <a:buChar char="●"/>
            </a:pPr>
            <a:r>
              <a:rPr lang="en-GB" sz="2400" dirty="0"/>
              <a:t>Education should be a safe and supportive environment.</a:t>
            </a:r>
            <a:endParaRPr sz="2400" dirty="0"/>
          </a:p>
          <a:p>
            <a:pPr marL="457200" lvl="0" indent="-342900">
              <a:spcAft>
                <a:spcPts val="600"/>
              </a:spcAft>
              <a:buSzPts val="1800"/>
              <a:buChar char="●"/>
            </a:pPr>
            <a:r>
              <a:rPr lang="en-GB" sz="2400" dirty="0"/>
              <a:t>An individual should be able to make informed decisions about their own education, speed, mode of learning and subject matter.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/>
              <a:t>The Advantages</a:t>
            </a:r>
            <a:endParaRPr sz="3600" b="1" dirty="0"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11700" y="1017736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en-GB" sz="2400" dirty="0"/>
              <a:t>A hierarchical VLE would be based on a trawl of perceived good practice.</a:t>
            </a:r>
            <a:endParaRPr sz="2400" dirty="0"/>
          </a:p>
          <a:p>
            <a:pPr marL="0" lvl="0" indent="0">
              <a:spcAft>
                <a:spcPts val="600"/>
              </a:spcAft>
              <a:buNone/>
            </a:pPr>
            <a:r>
              <a:rPr lang="en-GB" sz="2400" dirty="0"/>
              <a:t>Therefore students can learn in a holist, serialist or a mixture of both styles.  They should be able to choose.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z="2400" dirty="0"/>
              <a:t>Also, students can choose their preferred mode of learning.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GB" sz="2400" dirty="0"/>
              <a:t>Each task contains a quiz to allow students and staff to monitor progress.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693</Words>
  <Application>Microsoft Office PowerPoint</Application>
  <PresentationFormat>On-screen Show (16:9)</PresentationFormat>
  <Paragraphs>68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Simple Light</vt:lpstr>
      <vt:lpstr>Towards An On-Line Pedagogy</vt:lpstr>
      <vt:lpstr>Research Question</vt:lpstr>
      <vt:lpstr>Methodology</vt:lpstr>
      <vt:lpstr>The atomisation of learning</vt:lpstr>
      <vt:lpstr>Modes of learning</vt:lpstr>
      <vt:lpstr>What is a hierarchical VLE?</vt:lpstr>
      <vt:lpstr>What is a task?</vt:lpstr>
      <vt:lpstr>Gathering The Evidence</vt:lpstr>
      <vt:lpstr>The Analysis</vt:lpstr>
      <vt:lpstr>The Contribution</vt:lpstr>
      <vt:lpstr> THE END</vt:lpstr>
      <vt:lpstr>EXTRAS</vt:lpstr>
      <vt:lpstr>Motivation</vt:lpstr>
      <vt:lpstr>The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VLE BASED ON EDUCATIONAL THEORY</dc:title>
  <cp:lastModifiedBy>Andy Wicks</cp:lastModifiedBy>
  <cp:revision>27</cp:revision>
  <dcterms:modified xsi:type="dcterms:W3CDTF">2018-06-15T07:55:57Z</dcterms:modified>
</cp:coreProperties>
</file>